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2" r:id="rId4"/>
    <p:sldId id="263" r:id="rId5"/>
    <p:sldId id="264" r:id="rId6"/>
    <p:sldId id="265" r:id="rId7"/>
    <p:sldId id="266" r:id="rId8"/>
    <p:sldId id="267" r:id="rId9"/>
    <p:sldId id="269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68CD6-6826-436A-BAF7-400FA0F10781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8B3AA8-B735-4003-A1F1-75B3EC65744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68CD6-6826-436A-BAF7-400FA0F10781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B3AA8-B735-4003-A1F1-75B3EC6574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68CD6-6826-436A-BAF7-400FA0F10781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B3AA8-B735-4003-A1F1-75B3EC6574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68CD6-6826-436A-BAF7-400FA0F10781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B3AA8-B735-4003-A1F1-75B3EC6574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68CD6-6826-436A-BAF7-400FA0F10781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B3AA8-B735-4003-A1F1-75B3EC65744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68CD6-6826-436A-BAF7-400FA0F10781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B3AA8-B735-4003-A1F1-75B3EC65744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68CD6-6826-436A-BAF7-400FA0F10781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B3AA8-B735-4003-A1F1-75B3EC65744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68CD6-6826-436A-BAF7-400FA0F10781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B3AA8-B735-4003-A1F1-75B3EC6574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68CD6-6826-436A-BAF7-400FA0F10781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B3AA8-B735-4003-A1F1-75B3EC6574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68CD6-6826-436A-BAF7-400FA0F10781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B3AA8-B735-4003-A1F1-75B3EC6574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68CD6-6826-436A-BAF7-400FA0F10781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B3AA8-B735-4003-A1F1-75B3EC6574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C668CD6-6826-436A-BAF7-400FA0F10781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EF8B3AA8-B735-4003-A1F1-75B3EC65744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ua.all.biz/img/ua/catalog/1921729.jpeg" TargetMode="External"/><Relationship Id="rId3" Type="http://schemas.openxmlformats.org/officeDocument/2006/relationships/hyperlink" Target="http://www.detskiy-sait.ru/krossvord-shkolnyj-dlya-nachalnyx-klassov/" TargetMode="External"/><Relationship Id="rId7" Type="http://schemas.openxmlformats.org/officeDocument/2006/relationships/hyperlink" Target="http://3.bp.blogspot.com/_5LHaAs8P5tc/TMsdGWg1CEI/AAAAAAAAAJ0/KCy-5iuw16o/s1600/school02-22.jpg" TargetMode="External"/><Relationship Id="rId12" Type="http://schemas.openxmlformats.org/officeDocument/2006/relationships/hyperlink" Target="http://i20.mindmix.ru/68/26/252668/68/5293868/img_1283486316_940x720.jpeg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donbass-info.com/images/stories/other/class.jpg" TargetMode="External"/><Relationship Id="rId11" Type="http://schemas.openxmlformats.org/officeDocument/2006/relationships/hyperlink" Target="http://semenova-klass.moy.su/risunki/Z003.png" TargetMode="External"/><Relationship Id="rId5" Type="http://schemas.openxmlformats.org/officeDocument/2006/relationships/hyperlink" Target="http://nachalo4ka.ru/wp-content/uploads/2014/08/shablon-osenniy-2.png" TargetMode="External"/><Relationship Id="rId10" Type="http://schemas.openxmlformats.org/officeDocument/2006/relationships/hyperlink" Target="http://img-fotki.yandex.ru/get/5013/47407354.2a2/0_90ba1_37720905_orig.png" TargetMode="External"/><Relationship Id="rId4" Type="http://schemas.openxmlformats.org/officeDocument/2006/relationships/hyperlink" Target="http://hqtexture.com/uploads/posts/2011-10/1319818862_autumn_108-mb_0_autumn-3.jpg" TargetMode="External"/><Relationship Id="rId9" Type="http://schemas.openxmlformats.org/officeDocument/2006/relationships/hyperlink" Target="http://i.allday.ru/59/be/e9/1342380754_teacher_vectors-5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8496944" cy="1296144"/>
          </a:xfrm>
        </p:spPr>
        <p:txBody>
          <a:bodyPr/>
          <a:lstStyle/>
          <a:p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Script" panose="020B0504020000000003" pitchFamily="34" charset="0"/>
              </a:rPr>
              <a:t>Интерактивный кроссворд</a:t>
            </a:r>
            <a:b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Script" panose="020B0504020000000003" pitchFamily="34" charset="0"/>
              </a:rPr>
            </a:b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Script" panose="020B0504020000000003" pitchFamily="34" charset="0"/>
              </a:rPr>
              <a:t>«Школьная пора»</a:t>
            </a:r>
            <a:b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Script" panose="020B0504020000000003" pitchFamily="34" charset="0"/>
              </a:rPr>
            </a:b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Script" panose="020B0504020000000003" pitchFamily="34" charset="0"/>
              </a:rPr>
              <a:t>С КЛАВИАТУРОЙ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Segoe Script" panose="020B0504020000000003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2996952"/>
            <a:ext cx="4978995" cy="151216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8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egoe Script" panose="020B0504020000000003" pitchFamily="34" charset="0"/>
              </a:rPr>
              <a:t>Подготовила</a:t>
            </a:r>
          </a:p>
          <a:p>
            <a:r>
              <a:rPr lang="ru-RU" sz="18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egoe Script" panose="020B0504020000000003" pitchFamily="34" charset="0"/>
              </a:rPr>
              <a:t>Учитель начальных классов</a:t>
            </a:r>
          </a:p>
          <a:p>
            <a:r>
              <a:rPr lang="ru-RU" sz="18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egoe Script" panose="020B0504020000000003" pitchFamily="34" charset="0"/>
              </a:rPr>
              <a:t>Донецкой </a:t>
            </a:r>
            <a:r>
              <a:rPr lang="uk-UA" sz="18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egoe Script" panose="020B0504020000000003" pitchFamily="34" charset="0"/>
              </a:rPr>
              <a:t>ОШ </a:t>
            </a:r>
            <a:r>
              <a:rPr lang="en-US" sz="18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egoe Script" panose="020B0504020000000003" pitchFamily="34" charset="0"/>
              </a:rPr>
              <a:t>I-III </a:t>
            </a:r>
            <a:r>
              <a:rPr lang="ru-RU" sz="18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egoe Script" panose="020B0504020000000003" pitchFamily="34" charset="0"/>
              </a:rPr>
              <a:t>ступеней №41</a:t>
            </a:r>
          </a:p>
          <a:p>
            <a:r>
              <a:rPr lang="ru-RU" sz="1800" b="1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egoe Script" panose="020B0504020000000003" pitchFamily="34" charset="0"/>
              </a:rPr>
              <a:t>Жолобова</a:t>
            </a:r>
            <a:r>
              <a:rPr lang="ru-RU" sz="18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egoe Script" panose="020B0504020000000003" pitchFamily="34" charset="0"/>
              </a:rPr>
              <a:t> Елена Евгеньевна</a:t>
            </a:r>
            <a:endParaRPr lang="ru-RU" sz="18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Segoe Script" panose="020B0504020000000003" pitchFamily="34" charset="0"/>
            </a:endParaRPr>
          </a:p>
        </p:txBody>
      </p:sp>
      <p:sp>
        <p:nvSpPr>
          <p:cNvPr id="4" name="Управляющая кнопка: сведения 3">
            <a:hlinkClick r:id="" action="ppaction://hlinkshowjump?jump=lastslide" highlightClick="1"/>
          </p:cNvPr>
          <p:cNvSpPr/>
          <p:nvPr/>
        </p:nvSpPr>
        <p:spPr>
          <a:xfrm>
            <a:off x="251520" y="6165304"/>
            <a:ext cx="576064" cy="576064"/>
          </a:xfrm>
          <a:prstGeom prst="actionButtonInformat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агетная рамка 12">
            <a:hlinkClick r:id="" action="ppaction://hlinkshowjump?jump=nextslide"/>
          </p:cNvPr>
          <p:cNvSpPr/>
          <p:nvPr/>
        </p:nvSpPr>
        <p:spPr>
          <a:xfrm>
            <a:off x="7380312" y="6165304"/>
            <a:ext cx="1368152" cy="576064"/>
          </a:xfrm>
          <a:prstGeom prst="beve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НАЧАТЬ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443568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ripple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50646" y="188640"/>
            <a:ext cx="384271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n/>
                <a:solidFill>
                  <a:schemeClr val="accent3"/>
                </a:solidFill>
              </a:rPr>
              <a:t>Использованные источники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836712"/>
            <a:ext cx="662473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hlinkClick r:id="rId3"/>
              </a:rPr>
              <a:t>http://www.detskiy-sait.ru/krossvord-shkolnyj-dlya-nachalnyx-klassov</a:t>
            </a:r>
            <a:r>
              <a:rPr lang="ru-RU" sz="1600" dirty="0" smtClean="0">
                <a:hlinkClick r:id="rId3"/>
              </a:rPr>
              <a:t>/</a:t>
            </a:r>
            <a:r>
              <a:rPr lang="ru-RU" sz="1600" dirty="0" smtClean="0"/>
              <a:t>  </a:t>
            </a:r>
            <a:r>
              <a:rPr lang="ru-RU" sz="1600" dirty="0"/>
              <a:t>вопросы кроссворда</a:t>
            </a:r>
          </a:p>
          <a:p>
            <a:r>
              <a:rPr lang="ru-RU" sz="1600" dirty="0">
                <a:hlinkClick r:id="rId4"/>
              </a:rPr>
              <a:t>http://</a:t>
            </a:r>
            <a:r>
              <a:rPr lang="ru-RU" sz="1600" dirty="0" smtClean="0">
                <a:hlinkClick r:id="rId4"/>
              </a:rPr>
              <a:t>hqtexture.com/uploads/posts/2011-10/1319818862_autumn_108-mb_0_autumn-3.jpg</a:t>
            </a:r>
            <a:r>
              <a:rPr lang="ru-RU" sz="1600" dirty="0" smtClean="0"/>
              <a:t>    </a:t>
            </a:r>
            <a:r>
              <a:rPr lang="ru-RU" sz="1600" dirty="0"/>
              <a:t>фон слайдов</a:t>
            </a:r>
          </a:p>
          <a:p>
            <a:r>
              <a:rPr lang="ru-RU" sz="1600" dirty="0">
                <a:hlinkClick r:id="rId5"/>
              </a:rPr>
              <a:t>http://</a:t>
            </a:r>
            <a:r>
              <a:rPr lang="ru-RU" sz="1600" dirty="0" smtClean="0">
                <a:hlinkClick r:id="rId5"/>
              </a:rPr>
              <a:t>nachalo4ka.ru/wp-content/uploads/2014/08/shablon-osenniy-2.png</a:t>
            </a:r>
            <a:r>
              <a:rPr lang="ru-RU" sz="1600" dirty="0" smtClean="0"/>
              <a:t>   </a:t>
            </a:r>
            <a:r>
              <a:rPr lang="ru-RU" sz="1600" dirty="0"/>
              <a:t>фон </a:t>
            </a:r>
            <a:r>
              <a:rPr lang="ru-RU" sz="1600" dirty="0" smtClean="0"/>
              <a:t>последнего </a:t>
            </a:r>
            <a:r>
              <a:rPr lang="ru-RU" sz="1600" dirty="0"/>
              <a:t>слайда</a:t>
            </a:r>
          </a:p>
          <a:p>
            <a:r>
              <a:rPr lang="ru-RU" sz="1600" dirty="0">
                <a:hlinkClick r:id="rId6"/>
              </a:rPr>
              <a:t>http://</a:t>
            </a:r>
            <a:r>
              <a:rPr lang="ru-RU" sz="1600" dirty="0" smtClean="0">
                <a:hlinkClick r:id="rId6"/>
              </a:rPr>
              <a:t>www.donbass-info.com/images/stories/other/class.jpg</a:t>
            </a:r>
            <a:r>
              <a:rPr lang="ru-RU" sz="1600" dirty="0" smtClean="0"/>
              <a:t>  </a:t>
            </a:r>
            <a:r>
              <a:rPr lang="ru-RU" sz="1600" dirty="0"/>
              <a:t>КЛАСС </a:t>
            </a:r>
          </a:p>
          <a:p>
            <a:r>
              <a:rPr lang="ru-RU" sz="1600" dirty="0">
                <a:hlinkClick r:id="rId7"/>
              </a:rPr>
              <a:t>http://3.bp.blogspot.com/_</a:t>
            </a:r>
            <a:r>
              <a:rPr lang="ru-RU" sz="1600" dirty="0" smtClean="0">
                <a:hlinkClick r:id="rId7"/>
              </a:rPr>
              <a:t>5LHaAs8P5tc/TMsdGWg1CEI/AAAAAAAAAJ0/KCy-5iuw16o/s1600/school02-22.jpg</a:t>
            </a:r>
            <a:r>
              <a:rPr lang="ru-RU" sz="1600" dirty="0" smtClean="0"/>
              <a:t>  </a:t>
            </a:r>
            <a:r>
              <a:rPr lang="ru-RU" sz="1600" dirty="0"/>
              <a:t>ДЕВОЧКА С ЗВОНКОМ</a:t>
            </a:r>
          </a:p>
          <a:p>
            <a:r>
              <a:rPr lang="ru-RU" sz="1600" dirty="0">
                <a:hlinkClick r:id="rId8"/>
              </a:rPr>
              <a:t>http://</a:t>
            </a:r>
            <a:r>
              <a:rPr lang="ru-RU" sz="1600" dirty="0" smtClean="0">
                <a:hlinkClick r:id="rId8"/>
              </a:rPr>
              <a:t>www.ua.all.biz/img/ua/catalog/1921729.jpeg</a:t>
            </a:r>
            <a:r>
              <a:rPr lang="ru-RU" sz="1600" dirty="0" smtClean="0"/>
              <a:t>  </a:t>
            </a:r>
            <a:r>
              <a:rPr lang="ru-RU" sz="1600" dirty="0"/>
              <a:t>ПАРТА</a:t>
            </a:r>
          </a:p>
          <a:p>
            <a:r>
              <a:rPr lang="ru-RU" sz="1600" dirty="0">
                <a:hlinkClick r:id="rId9"/>
              </a:rPr>
              <a:t>http://</a:t>
            </a:r>
            <a:r>
              <a:rPr lang="ru-RU" sz="1600" dirty="0" smtClean="0">
                <a:hlinkClick r:id="rId9"/>
              </a:rPr>
              <a:t>i.allday.ru/59/be/e9/1342380754_teacher_vectors-5.jpg</a:t>
            </a:r>
            <a:r>
              <a:rPr lang="ru-RU" sz="1600" dirty="0" smtClean="0"/>
              <a:t>  </a:t>
            </a:r>
            <a:r>
              <a:rPr lang="ru-RU" sz="1600" dirty="0"/>
              <a:t>УЧИТЕЛЬ</a:t>
            </a:r>
          </a:p>
          <a:p>
            <a:r>
              <a:rPr lang="ru-RU" sz="1600" dirty="0">
                <a:hlinkClick r:id="rId10"/>
              </a:rPr>
              <a:t>http://</a:t>
            </a:r>
            <a:r>
              <a:rPr lang="ru-RU" sz="1600" dirty="0" smtClean="0">
                <a:hlinkClick r:id="rId10"/>
              </a:rPr>
              <a:t>img-fotki.yandex.ru/get/5013/47407354.2a2/0_90ba1_37720905_orig.png</a:t>
            </a:r>
            <a:r>
              <a:rPr lang="ru-RU" sz="1600" dirty="0" smtClean="0"/>
              <a:t>    </a:t>
            </a:r>
            <a:r>
              <a:rPr lang="ru-RU" sz="1600" dirty="0"/>
              <a:t>ДОСКА</a:t>
            </a:r>
          </a:p>
          <a:p>
            <a:r>
              <a:rPr lang="ru-RU" sz="1600" dirty="0">
                <a:hlinkClick r:id="rId11"/>
              </a:rPr>
              <a:t>http://</a:t>
            </a:r>
            <a:r>
              <a:rPr lang="ru-RU" sz="1600" dirty="0" smtClean="0">
                <a:hlinkClick r:id="rId11"/>
              </a:rPr>
              <a:t>semenova-klass.moy.su/risunki/Z003.png</a:t>
            </a:r>
            <a:r>
              <a:rPr lang="ru-RU" sz="1600" dirty="0" smtClean="0"/>
              <a:t>  </a:t>
            </a:r>
            <a:r>
              <a:rPr lang="ru-RU" sz="1600" dirty="0"/>
              <a:t>ЗВОНОК </a:t>
            </a:r>
          </a:p>
          <a:p>
            <a:r>
              <a:rPr lang="ru-RU" sz="1600" dirty="0">
                <a:hlinkClick r:id="rId12"/>
              </a:rPr>
              <a:t>http://</a:t>
            </a:r>
            <a:r>
              <a:rPr lang="ru-RU" sz="1600" dirty="0" smtClean="0">
                <a:hlinkClick r:id="rId12"/>
              </a:rPr>
              <a:t>i20.mindmix.ru/68/26/252668/68/5293868/img_1283486316_940x720.jpeg</a:t>
            </a:r>
            <a:r>
              <a:rPr lang="ru-RU" sz="1600" dirty="0" smtClean="0"/>
              <a:t>  </a:t>
            </a:r>
            <a:r>
              <a:rPr lang="ru-RU" sz="1600" dirty="0"/>
              <a:t>ЖУРНАЛ</a:t>
            </a:r>
          </a:p>
          <a:p>
            <a:endParaRPr lang="ru-RU" sz="1600" dirty="0"/>
          </a:p>
        </p:txBody>
      </p:sp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/>
        </p:nvSpPr>
        <p:spPr>
          <a:xfrm>
            <a:off x="8388424" y="6237312"/>
            <a:ext cx="576064" cy="504056"/>
          </a:xfrm>
          <a:prstGeom prst="actionButtonHom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539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/>
          <p:cNvSpPr txBox="1"/>
          <p:nvPr/>
        </p:nvSpPr>
        <p:spPr>
          <a:xfrm>
            <a:off x="2857504" y="4325755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А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3353628" y="4340564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Б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3857684" y="4340564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В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4361740" y="4340564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Г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369852" y="4340564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kern="0" dirty="0">
                <a:solidFill>
                  <a:prstClr val="black"/>
                </a:solidFill>
                <a:latin typeface="Calibri"/>
              </a:rPr>
              <a:t>Е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5873908" y="4325754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Ё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865796" y="4340564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kern="0" dirty="0">
                <a:solidFill>
                  <a:prstClr val="black"/>
                </a:solidFill>
                <a:latin typeface="Calibri"/>
              </a:rPr>
              <a:t>Д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386076" y="4325752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И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882020" y="4325753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З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6377964" y="4325755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Ж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8394188" y="4344550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К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7890132" y="4344550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Й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8103274" y="494116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Х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7599218" y="4941164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Ф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095162" y="494116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У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6591106" y="494116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Т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6087050" y="4941165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С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5582994" y="494116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Р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5078938" y="494116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П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4574882" y="4941166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О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4067944" y="4941167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Н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3566770" y="494116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М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3065956" y="494116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Л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3303245" y="5517232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kern="0" dirty="0">
                <a:solidFill>
                  <a:prstClr val="black"/>
                </a:solidFill>
                <a:latin typeface="Calibri"/>
              </a:rPr>
              <a:t>Ц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7311186" y="551722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Ю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6807130" y="5517232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Э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6303074" y="5517229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Ь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5799018" y="5517230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Ы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5294962" y="5517232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Ъ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4790906" y="5517232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Щ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4286850" y="5517231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Ш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3779912" y="5517232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Ч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7815242" y="5517232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Я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757972" y="3244794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752947" y="274264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766834" y="2235483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6763711" y="174686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6759487" y="1242812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6752947" y="738756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6768022" y="234700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Л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749860" y="3244794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749860" y="274264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754466" y="174686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5747303" y="1242812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5749860" y="738756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5244761" y="3244794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245804" y="274264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245804" y="174686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5241036" y="1242812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5241036" y="738756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7273741" y="234731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А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259471" y="3244794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7257003" y="274264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257003" y="2235483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7263543" y="174686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7259471" y="1242812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7759326" y="3246704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7761059" y="274264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763527" y="2235483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7774301" y="174686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7767599" y="234700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С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8267583" y="2235483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8276711" y="174686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8267583" y="234700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С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48891" y="3244794"/>
            <a:ext cx="504056" cy="5040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53916" y="2742648"/>
            <a:ext cx="504056" cy="5040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259655" y="2235483"/>
            <a:ext cx="504056" cy="5040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259655" y="1746868"/>
            <a:ext cx="504056" cy="5040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258522" y="1242812"/>
            <a:ext cx="504056" cy="5040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259655" y="738756"/>
            <a:ext cx="504056" cy="5040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6258734" y="234700"/>
            <a:ext cx="504056" cy="5040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</a:rPr>
              <a:t>К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06984" y="122731"/>
            <a:ext cx="4658812" cy="2759945"/>
          </a:xfrm>
          <a:prstGeom prst="roundRect">
            <a:avLst/>
          </a:prstGeom>
          <a:ln w="107950" cmpd="tri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Calibri" panose="020F0502020204030204" pitchFamily="34" charset="0"/>
              </a:rPr>
              <a:t>Прозвенел звонок</a:t>
            </a:r>
          </a:p>
          <a:p>
            <a:pPr algn="ctr"/>
            <a:r>
              <a:rPr lang="ru-RU" sz="2800" b="1" dirty="0">
                <a:latin typeface="Calibri" panose="020F0502020204030204" pitchFamily="34" charset="0"/>
              </a:rPr>
              <a:t>И начался урок.</a:t>
            </a:r>
          </a:p>
          <a:p>
            <a:pPr algn="ctr"/>
            <a:r>
              <a:rPr lang="ru-RU" sz="2800" b="1" dirty="0">
                <a:latin typeface="Calibri" panose="020F0502020204030204" pitchFamily="34" charset="0"/>
              </a:rPr>
              <a:t>Всех собрали нас</a:t>
            </a:r>
          </a:p>
          <a:p>
            <a:pPr algn="ctr"/>
            <a:r>
              <a:rPr lang="ru-RU" sz="2800" b="1" dirty="0">
                <a:latin typeface="Calibri" panose="020F0502020204030204" pitchFamily="34" charset="0"/>
              </a:rPr>
              <a:t>Не в комнату, а в …</a:t>
            </a:r>
          </a:p>
        </p:txBody>
      </p:sp>
      <p:sp>
        <p:nvSpPr>
          <p:cNvPr id="11" name="Стрелка вправо 10">
            <a:hlinkClick r:id="" action="ppaction://hlinkshowjump?jump=nextslide"/>
          </p:cNvPr>
          <p:cNvSpPr/>
          <p:nvPr/>
        </p:nvSpPr>
        <p:spPr>
          <a:xfrm>
            <a:off x="7802848" y="6209928"/>
            <a:ext cx="1298181" cy="648072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Segoe Script" panose="020B0504020000000003" pitchFamily="34" charset="0"/>
              </a:rPr>
              <a:t>ДАЛЬШЕ</a:t>
            </a:r>
            <a:endParaRPr lang="ru-RU" sz="1400" b="1" dirty="0">
              <a:latin typeface="Segoe Script" panose="020B0504020000000003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0226" y="281556"/>
            <a:ext cx="615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50680">
            <a:off x="296451" y="4549538"/>
            <a:ext cx="2577711" cy="18705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8168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>
        <p14:vortex dir="r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6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1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6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1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6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1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1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6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1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1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1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6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1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</p:childTnLst>
        </p:cTn>
      </p:par>
    </p:tnLst>
    <p:bldLst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/>
          <p:cNvSpPr txBox="1"/>
          <p:nvPr/>
        </p:nvSpPr>
        <p:spPr>
          <a:xfrm>
            <a:off x="2857504" y="4325755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А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3353628" y="4340564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Б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3857684" y="4340564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В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4361740" y="4340564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Г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369852" y="4340564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kern="0" dirty="0">
                <a:solidFill>
                  <a:prstClr val="black"/>
                </a:solidFill>
                <a:latin typeface="Calibri"/>
              </a:rPr>
              <a:t>Е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5873908" y="4325754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Ё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865796" y="4340564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kern="0" dirty="0">
                <a:solidFill>
                  <a:prstClr val="black"/>
                </a:solidFill>
                <a:latin typeface="Calibri"/>
              </a:rPr>
              <a:t>Д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386076" y="4325752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И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882020" y="4325753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З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6377964" y="4325755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Ж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8394188" y="4344550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К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7890132" y="4344550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Й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8103274" y="494116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Х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7599218" y="4941164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Ф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095162" y="494116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У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6591106" y="494116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Т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6087050" y="4941165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С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5582994" y="494116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Р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5078938" y="494116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П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4574882" y="4941166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О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4067944" y="4941167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Н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3566770" y="494116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М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3065956" y="494116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Л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3303245" y="5517232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kern="0" dirty="0">
                <a:solidFill>
                  <a:prstClr val="black"/>
                </a:solidFill>
                <a:latin typeface="Calibri"/>
              </a:rPr>
              <a:t>Ц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7311186" y="551722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Ю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6807130" y="5517232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Э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6303074" y="5517229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Ь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5799018" y="5517230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Ы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5294962" y="5517232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Ъ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4790906" y="5517232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Щ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4286850" y="5517231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Ш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3779912" y="5517232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Ч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7815242" y="5517232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Я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757972" y="3244794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752947" y="274264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766834" y="2235483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6763711" y="174686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6759487" y="1242812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6752947" y="738756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alibri" panose="020F0502020204030204" pitchFamily="34" charset="0"/>
              </a:rPr>
              <a:t>К</a:t>
            </a:r>
            <a:endParaRPr lang="ru-RU" sz="3600" b="1" i="1" dirty="0">
              <a:latin typeface="Calibri" panose="020F0502020204030204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6768022" y="234700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alibri" panose="020F0502020204030204" pitchFamily="34" charset="0"/>
              </a:rPr>
              <a:t>Л</a:t>
            </a:r>
            <a:endParaRPr lang="ru-RU" sz="3600" b="1" i="1" dirty="0">
              <a:latin typeface="Calibri" panose="020F0502020204030204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749860" y="3244794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749860" y="274264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754466" y="174686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5747303" y="1242812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5749860" y="738756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alibri" panose="020F0502020204030204" pitchFamily="34" charset="0"/>
              </a:rPr>
              <a:t>Р</a:t>
            </a:r>
            <a:endParaRPr lang="ru-RU" sz="3600" b="1" i="1" dirty="0">
              <a:latin typeface="Calibri" panose="020F0502020204030204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244761" y="3244794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245804" y="274264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245804" y="174686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5241036" y="1242812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5241036" y="738756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alibri" panose="020F0502020204030204" pitchFamily="34" charset="0"/>
              </a:rPr>
              <a:t>У</a:t>
            </a:r>
            <a:endParaRPr lang="ru-RU" sz="3600" b="1" i="1" dirty="0">
              <a:latin typeface="Calibri" panose="020F0502020204030204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7273741" y="234731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alibri" panose="020F0502020204030204" pitchFamily="34" charset="0"/>
              </a:rPr>
              <a:t>А</a:t>
            </a:r>
            <a:endParaRPr lang="ru-RU" sz="3600" b="1" i="1" dirty="0">
              <a:latin typeface="Calibri" panose="020F050202020403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259471" y="3244794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7257003" y="274264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257003" y="2235483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7263543" y="174686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7259471" y="1242812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7759326" y="3246704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7761059" y="274264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763527" y="2235483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7774301" y="174686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7767599" y="234700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alibri" panose="020F0502020204030204" pitchFamily="34" charset="0"/>
              </a:rPr>
              <a:t>С</a:t>
            </a:r>
            <a:endParaRPr lang="ru-RU" sz="3600" b="1" i="1" dirty="0">
              <a:latin typeface="Calibri" panose="020F050202020403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8267583" y="2235483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8276711" y="174686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8267583" y="234700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alibri" panose="020F0502020204030204" pitchFamily="34" charset="0"/>
              </a:rPr>
              <a:t>С</a:t>
            </a:r>
            <a:endParaRPr lang="ru-RU" sz="3600" b="1" i="1" dirty="0">
              <a:latin typeface="Calibri" panose="020F050202020403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48891" y="3244794"/>
            <a:ext cx="504056" cy="5040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53916" y="2742648"/>
            <a:ext cx="504056" cy="5040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259655" y="2235483"/>
            <a:ext cx="504056" cy="5040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259655" y="1746868"/>
            <a:ext cx="504056" cy="5040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258522" y="1242812"/>
            <a:ext cx="504056" cy="5040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259655" y="738756"/>
            <a:ext cx="504056" cy="5040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</a:rPr>
              <a:t>О</a:t>
            </a:r>
            <a:endParaRPr lang="ru-RU" sz="3600" b="1" i="1" dirty="0">
              <a:solidFill>
                <a:schemeClr val="accent3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258734" y="234700"/>
            <a:ext cx="504056" cy="5040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</a:rPr>
              <a:t>К</a:t>
            </a:r>
            <a:endParaRPr lang="ru-RU" sz="3600" b="1" i="1" dirty="0">
              <a:solidFill>
                <a:schemeClr val="accent3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79396" y="114866"/>
            <a:ext cx="4586400" cy="2761200"/>
          </a:xfrm>
          <a:prstGeom prst="roundRect">
            <a:avLst/>
          </a:prstGeom>
          <a:ln w="107950" cmpd="tri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Calibri" panose="020F0502020204030204" pitchFamily="34" charset="0"/>
              </a:rPr>
              <a:t>Мы читали, мы писали,</a:t>
            </a:r>
          </a:p>
          <a:p>
            <a:pPr algn="ctr"/>
            <a:r>
              <a:rPr lang="ru-RU" sz="2400" b="1" dirty="0">
                <a:latin typeface="Calibri" panose="020F0502020204030204" pitchFamily="34" charset="0"/>
              </a:rPr>
              <a:t>Много нового узнали…</a:t>
            </a:r>
          </a:p>
          <a:p>
            <a:pPr algn="ctr"/>
            <a:r>
              <a:rPr lang="ru-RU" sz="2400" b="1" dirty="0">
                <a:latin typeface="Calibri" panose="020F0502020204030204" pitchFamily="34" charset="0"/>
              </a:rPr>
              <a:t>Я слушать бы и дальше мог,</a:t>
            </a:r>
          </a:p>
          <a:p>
            <a:pPr algn="ctr"/>
            <a:r>
              <a:rPr lang="ru-RU" sz="2400" b="1" dirty="0">
                <a:latin typeface="Calibri" panose="020F0502020204030204" pitchFamily="34" charset="0"/>
              </a:rPr>
              <a:t>Но только кончился …</a:t>
            </a:r>
          </a:p>
        </p:txBody>
      </p:sp>
      <p:sp>
        <p:nvSpPr>
          <p:cNvPr id="11" name="Стрелка вправо 10">
            <a:hlinkClick r:id="" action="ppaction://hlinkshowjump?jump=nextslide"/>
          </p:cNvPr>
          <p:cNvSpPr/>
          <p:nvPr/>
        </p:nvSpPr>
        <p:spPr>
          <a:xfrm>
            <a:off x="7802848" y="6209928"/>
            <a:ext cx="1298181" cy="648072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Segoe Script" panose="020B0504020000000003" pitchFamily="34" charset="0"/>
              </a:rPr>
              <a:t>ДАЛЬШЕ</a:t>
            </a:r>
            <a:endParaRPr lang="ru-RU" sz="1400" b="1" dirty="0">
              <a:latin typeface="Segoe Script" panose="020B0504020000000003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988" y="762184"/>
            <a:ext cx="615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90329">
            <a:off x="570559" y="4371964"/>
            <a:ext cx="2131502" cy="21203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77496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:dissolve/>
      </p:transition>
    </mc:Choice>
    <mc:Fallback xmlns="">
      <p:transition spd="slow" advClick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6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6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1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6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1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6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1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6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1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1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6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1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1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6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</p:childTnLst>
        </p:cTn>
      </p:par>
    </p:tnLst>
    <p:bldLst>
      <p:bldP spid="50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3" grpId="0" animBg="1"/>
      <p:bldP spid="94" grpId="0" animBg="1"/>
      <p:bldP spid="95" grpId="0" animBg="1"/>
      <p:bldP spid="97" grpId="0" animBg="1"/>
      <p:bldP spid="98" grpId="0" animBg="1"/>
      <p:bldP spid="100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/>
          <p:cNvSpPr txBox="1"/>
          <p:nvPr/>
        </p:nvSpPr>
        <p:spPr>
          <a:xfrm>
            <a:off x="2857504" y="4325755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А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3353628" y="4340564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Б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3857684" y="4340564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В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4361740" y="4340564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Г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369852" y="4340564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kern="0" dirty="0">
                <a:solidFill>
                  <a:prstClr val="black"/>
                </a:solidFill>
                <a:latin typeface="Calibri"/>
              </a:rPr>
              <a:t>Е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5873908" y="4325754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Ё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865796" y="4340564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kern="0" dirty="0">
                <a:solidFill>
                  <a:prstClr val="black"/>
                </a:solidFill>
                <a:latin typeface="Calibri"/>
              </a:rPr>
              <a:t>Д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386076" y="4325752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И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882020" y="4325753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З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6377964" y="4325755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Ж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8394188" y="4344550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К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7890132" y="4344550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Й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8103274" y="494116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Х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7599218" y="4941164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Ф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095162" y="494116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У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6591106" y="494116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Т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6087050" y="4941165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С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5582994" y="494116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Р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5078938" y="494116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П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4574882" y="4941166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О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4067944" y="4941167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Н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3566770" y="494116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М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3065956" y="494116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Л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3303245" y="5517232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kern="0" dirty="0">
                <a:solidFill>
                  <a:prstClr val="black"/>
                </a:solidFill>
                <a:latin typeface="Calibri"/>
              </a:rPr>
              <a:t>Ц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7311186" y="551722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Ю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6807130" y="5517232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Э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6303074" y="5517229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Ь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5799018" y="5517230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Ы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5294962" y="5517232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Ъ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4790906" y="5517232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Щ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4286850" y="5517231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Ш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3779912" y="5517232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Ч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7815242" y="5517232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Я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757972" y="3244794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752947" y="274264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766834" y="2235483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6763711" y="174686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6759487" y="1242812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alibri" panose="020F0502020204030204" pitchFamily="34" charset="0"/>
              </a:rPr>
              <a:t>Т</a:t>
            </a:r>
            <a:endParaRPr lang="ru-RU" sz="3600" b="1" i="1" dirty="0">
              <a:latin typeface="Calibri" panose="020F0502020204030204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6752947" y="738756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alibri" panose="020F0502020204030204" pitchFamily="34" charset="0"/>
              </a:rPr>
              <a:t>К</a:t>
            </a:r>
            <a:endParaRPr lang="ru-RU" sz="3600" b="1" i="1" dirty="0">
              <a:latin typeface="Calibri" panose="020F0502020204030204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6768022" y="234700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alibri" panose="020F0502020204030204" pitchFamily="34" charset="0"/>
              </a:rPr>
              <a:t>Л</a:t>
            </a:r>
            <a:endParaRPr lang="ru-RU" sz="3600" b="1" i="1" dirty="0">
              <a:latin typeface="Calibri" panose="020F0502020204030204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749860" y="3244794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749860" y="274264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754466" y="174686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5747303" y="1242812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alibri" panose="020F0502020204030204" pitchFamily="34" charset="0"/>
              </a:rPr>
              <a:t>А</a:t>
            </a:r>
            <a:endParaRPr lang="ru-RU" sz="3600" b="1" i="1" dirty="0">
              <a:latin typeface="Calibri" panose="020F0502020204030204" pitchFamily="34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749860" y="738756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alibri" panose="020F0502020204030204" pitchFamily="34" charset="0"/>
              </a:rPr>
              <a:t>Р</a:t>
            </a:r>
            <a:endParaRPr lang="ru-RU" sz="3600" b="1" i="1" dirty="0">
              <a:latin typeface="Calibri" panose="020F0502020204030204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244761" y="3244794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245804" y="274264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245804" y="174686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5241036" y="1242812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alibri" panose="020F0502020204030204" pitchFamily="34" charset="0"/>
              </a:rPr>
              <a:t>П</a:t>
            </a:r>
            <a:endParaRPr lang="ru-RU" sz="3600" b="1" i="1" dirty="0">
              <a:latin typeface="Calibri" panose="020F0502020204030204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5241036" y="738756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alibri" panose="020F0502020204030204" pitchFamily="34" charset="0"/>
              </a:rPr>
              <a:t>У</a:t>
            </a:r>
            <a:endParaRPr lang="ru-RU" sz="3600" b="1" i="1" dirty="0">
              <a:latin typeface="Calibri" panose="020F0502020204030204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7273741" y="234731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alibri" panose="020F0502020204030204" pitchFamily="34" charset="0"/>
              </a:rPr>
              <a:t>А</a:t>
            </a:r>
            <a:endParaRPr lang="ru-RU" sz="3600" b="1" i="1" dirty="0">
              <a:latin typeface="Calibri" panose="020F050202020403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259471" y="3244794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7257003" y="274264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257003" y="2235483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7263543" y="174686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7259471" y="1242812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alibri" panose="020F0502020204030204" pitchFamily="34" charset="0"/>
              </a:rPr>
              <a:t>А</a:t>
            </a:r>
            <a:endParaRPr lang="ru-RU" sz="3600" b="1" i="1" dirty="0">
              <a:latin typeface="Calibri" panose="020F0502020204030204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7759326" y="3246704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7761059" y="274264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763527" y="2235483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7774301" y="174686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7767599" y="234700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alibri" panose="020F0502020204030204" pitchFamily="34" charset="0"/>
              </a:rPr>
              <a:t>С</a:t>
            </a:r>
            <a:endParaRPr lang="ru-RU" sz="3600" b="1" i="1" dirty="0">
              <a:latin typeface="Calibri" panose="020F050202020403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8267583" y="2235483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8276711" y="174686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8267583" y="234700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alibri" panose="020F0502020204030204" pitchFamily="34" charset="0"/>
              </a:rPr>
              <a:t>С</a:t>
            </a:r>
            <a:endParaRPr lang="ru-RU" sz="3600" b="1" i="1" dirty="0">
              <a:latin typeface="Calibri" panose="020F050202020403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48891" y="3244794"/>
            <a:ext cx="504056" cy="5040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53916" y="2742648"/>
            <a:ext cx="504056" cy="5040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259655" y="2235483"/>
            <a:ext cx="504056" cy="5040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259655" y="1746868"/>
            <a:ext cx="504056" cy="5040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258522" y="1242812"/>
            <a:ext cx="504056" cy="5040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</a:rPr>
              <a:t>Р</a:t>
            </a:r>
            <a:endParaRPr lang="ru-RU" sz="3600" b="1" i="1" dirty="0">
              <a:solidFill>
                <a:schemeClr val="accent3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59655" y="738756"/>
            <a:ext cx="504056" cy="5040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</a:rPr>
              <a:t>О</a:t>
            </a:r>
            <a:endParaRPr lang="ru-RU" sz="3600" b="1" i="1" dirty="0">
              <a:solidFill>
                <a:schemeClr val="accent3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258734" y="234700"/>
            <a:ext cx="504056" cy="5040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</a:rPr>
              <a:t>К</a:t>
            </a:r>
            <a:endParaRPr lang="ru-RU" sz="3600" b="1" i="1" dirty="0">
              <a:solidFill>
                <a:schemeClr val="accent3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45756" y="114866"/>
            <a:ext cx="4586400" cy="2761200"/>
          </a:xfrm>
          <a:prstGeom prst="roundRect">
            <a:avLst/>
          </a:prstGeom>
          <a:ln w="107950" cmpd="tri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Calibri" panose="020F0502020204030204" pitchFamily="34" charset="0"/>
              </a:rPr>
              <a:t>Что за необычный стол?</a:t>
            </a:r>
          </a:p>
          <a:p>
            <a:pPr algn="ctr"/>
            <a:r>
              <a:rPr lang="ru-RU" sz="2400" b="1" dirty="0">
                <a:latin typeface="Calibri" panose="020F0502020204030204" pitchFamily="34" charset="0"/>
              </a:rPr>
              <a:t>Можно ли скакать на </a:t>
            </a:r>
            <a:r>
              <a:rPr lang="ru-RU" sz="2400" b="1" dirty="0" smtClean="0">
                <a:latin typeface="Calibri" panose="020F0502020204030204" pitchFamily="34" charset="0"/>
              </a:rPr>
              <a:t>нём</a:t>
            </a:r>
            <a:r>
              <a:rPr lang="ru-RU" sz="2400" b="1" dirty="0">
                <a:latin typeface="Calibri" panose="020F0502020204030204" pitchFamily="34" charset="0"/>
              </a:rPr>
              <a:t>?</a:t>
            </a:r>
          </a:p>
          <a:p>
            <a:pPr algn="ctr"/>
            <a:r>
              <a:rPr lang="ru-RU" sz="2400" b="1" dirty="0">
                <a:latin typeface="Calibri" panose="020F0502020204030204" pitchFamily="34" charset="0"/>
              </a:rPr>
              <a:t>Или рисовать здесь карту…</a:t>
            </a:r>
          </a:p>
          <a:p>
            <a:pPr algn="ctr"/>
            <a:r>
              <a:rPr lang="ru-RU" sz="2400" b="1" dirty="0">
                <a:latin typeface="Calibri" panose="020F0502020204030204" pitchFamily="34" charset="0"/>
              </a:rPr>
              <a:t>Нет! Для </a:t>
            </a:r>
            <a:r>
              <a:rPr lang="ru-RU" sz="2400" b="1" dirty="0" smtClean="0">
                <a:latin typeface="Calibri" panose="020F0502020204030204" pitchFamily="34" charset="0"/>
              </a:rPr>
              <a:t>учёбы </a:t>
            </a:r>
            <a:r>
              <a:rPr lang="ru-RU" sz="2400" b="1" dirty="0">
                <a:latin typeface="Calibri" panose="020F0502020204030204" pitchFamily="34" charset="0"/>
              </a:rPr>
              <a:t>нужна …</a:t>
            </a:r>
          </a:p>
        </p:txBody>
      </p:sp>
      <p:sp>
        <p:nvSpPr>
          <p:cNvPr id="11" name="Стрелка вправо 10">
            <a:hlinkClick r:id="" action="ppaction://hlinkshowjump?jump=nextslide"/>
          </p:cNvPr>
          <p:cNvSpPr/>
          <p:nvPr/>
        </p:nvSpPr>
        <p:spPr>
          <a:xfrm>
            <a:off x="7802848" y="6209928"/>
            <a:ext cx="1298181" cy="648072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Segoe Script" panose="020B0504020000000003" pitchFamily="34" charset="0"/>
              </a:rPr>
              <a:t>ДАЛЬШЕ</a:t>
            </a:r>
            <a:endParaRPr lang="ru-RU" sz="1400" b="1" dirty="0">
              <a:latin typeface="Segoe Script" panose="020B0504020000000003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9012" y="1266240"/>
            <a:ext cx="615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20313">
            <a:off x="228726" y="4457750"/>
            <a:ext cx="2614331" cy="19607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3243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:dissolve/>
      </p:transition>
    </mc:Choice>
    <mc:Fallback xmlns="">
      <p:transition spd="slow" advClick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6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6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6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1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6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1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6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1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1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6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1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1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6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</p:childTnLst>
        </p:cTn>
      </p:par>
    </p:tnLst>
    <p:bldLst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8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/>
          <p:cNvSpPr txBox="1"/>
          <p:nvPr/>
        </p:nvSpPr>
        <p:spPr>
          <a:xfrm>
            <a:off x="2857504" y="4325755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А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3353628" y="4340564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Б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3857684" y="4340564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В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4361740" y="4340564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Г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369852" y="4340564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kern="0" dirty="0">
                <a:solidFill>
                  <a:prstClr val="black"/>
                </a:solidFill>
                <a:latin typeface="Calibri"/>
              </a:rPr>
              <a:t>Е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5873908" y="4325754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Ё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865796" y="4340564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kern="0" dirty="0">
                <a:solidFill>
                  <a:prstClr val="black"/>
                </a:solidFill>
                <a:latin typeface="Calibri"/>
              </a:rPr>
              <a:t>Д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386076" y="4325752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И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882020" y="4325753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З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6377964" y="4325755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Ж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8394188" y="4344550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К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7890132" y="4344550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Й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8103274" y="494116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Х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7599218" y="4941164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Ф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095162" y="494116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У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6591106" y="494116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Т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6087050" y="4941165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С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5582994" y="494116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Р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5078938" y="494116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П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4574882" y="4941166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О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4067944" y="4941167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Н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3566770" y="494116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М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3065956" y="494116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Л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3303245" y="5517232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kern="0" dirty="0">
                <a:solidFill>
                  <a:prstClr val="black"/>
                </a:solidFill>
                <a:latin typeface="Calibri"/>
              </a:rPr>
              <a:t>Ц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7311186" y="551722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Ю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6807130" y="5517232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Э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6303074" y="5517229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Ь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5799018" y="5517230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Ы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5294962" y="5517232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Ъ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4790906" y="5517232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Щ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4286850" y="5517231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Ш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3779912" y="5517232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Ч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7815242" y="5517232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Я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757972" y="3244794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752947" y="274264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766834" y="2235483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6763711" y="174686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alibri" panose="020F0502020204030204" pitchFamily="34" charset="0"/>
              </a:rPr>
              <a:t>Т</a:t>
            </a:r>
            <a:endParaRPr lang="ru-RU" sz="3600" b="1" i="1" dirty="0">
              <a:latin typeface="Calibri" panose="020F0502020204030204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759487" y="1242812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alibri" panose="020F0502020204030204" pitchFamily="34" charset="0"/>
              </a:rPr>
              <a:t>Т</a:t>
            </a:r>
            <a:endParaRPr lang="ru-RU" sz="3600" b="1" i="1" dirty="0">
              <a:latin typeface="Calibri" panose="020F0502020204030204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6752947" y="738756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alibri" panose="020F0502020204030204" pitchFamily="34" charset="0"/>
              </a:rPr>
              <a:t>К</a:t>
            </a:r>
            <a:endParaRPr lang="ru-RU" sz="3600" b="1" i="1" dirty="0">
              <a:latin typeface="Calibri" panose="020F0502020204030204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6768022" y="234700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alibri" panose="020F0502020204030204" pitchFamily="34" charset="0"/>
              </a:rPr>
              <a:t>Л</a:t>
            </a:r>
            <a:endParaRPr lang="ru-RU" sz="3600" b="1" i="1" dirty="0">
              <a:latin typeface="Calibri" panose="020F0502020204030204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749860" y="3244794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749860" y="274264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754466" y="174686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alibri" panose="020F0502020204030204" pitchFamily="34" charset="0"/>
              </a:rPr>
              <a:t>Ч</a:t>
            </a:r>
            <a:endParaRPr lang="ru-RU" sz="3600" b="1" i="1" dirty="0">
              <a:latin typeface="Calibri" panose="020F0502020204030204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747303" y="1242812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alibri" panose="020F0502020204030204" pitchFamily="34" charset="0"/>
              </a:rPr>
              <a:t>А</a:t>
            </a:r>
            <a:endParaRPr lang="ru-RU" sz="3600" b="1" i="1" dirty="0">
              <a:latin typeface="Calibri" panose="020F0502020204030204" pitchFamily="34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749860" y="738756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alibri" panose="020F0502020204030204" pitchFamily="34" charset="0"/>
              </a:rPr>
              <a:t>Р</a:t>
            </a:r>
            <a:endParaRPr lang="ru-RU" sz="3600" b="1" i="1" dirty="0">
              <a:latin typeface="Calibri" panose="020F0502020204030204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244761" y="3244794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245804" y="274264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245804" y="174686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alibri" panose="020F0502020204030204" pitchFamily="34" charset="0"/>
              </a:rPr>
              <a:t>У</a:t>
            </a:r>
            <a:endParaRPr lang="ru-RU" sz="3600" b="1" i="1" dirty="0">
              <a:latin typeface="Calibri" panose="020F0502020204030204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5241036" y="1242812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alibri" panose="020F0502020204030204" pitchFamily="34" charset="0"/>
              </a:rPr>
              <a:t>П</a:t>
            </a:r>
            <a:endParaRPr lang="ru-RU" sz="3600" b="1" i="1" dirty="0">
              <a:latin typeface="Calibri" panose="020F0502020204030204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5241036" y="738756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alibri" panose="020F0502020204030204" pitchFamily="34" charset="0"/>
              </a:rPr>
              <a:t>У</a:t>
            </a:r>
            <a:endParaRPr lang="ru-RU" sz="3600" b="1" i="1" dirty="0">
              <a:latin typeface="Calibri" panose="020F0502020204030204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7273741" y="234731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alibri" panose="020F0502020204030204" pitchFamily="34" charset="0"/>
              </a:rPr>
              <a:t>А</a:t>
            </a:r>
            <a:endParaRPr lang="ru-RU" sz="3600" b="1" i="1" dirty="0">
              <a:latin typeface="Calibri" panose="020F050202020403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259471" y="3244794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7257003" y="274264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257003" y="2235483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7263543" y="174686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alibri" panose="020F0502020204030204" pitchFamily="34" charset="0"/>
              </a:rPr>
              <a:t>Е</a:t>
            </a:r>
            <a:endParaRPr lang="ru-RU" sz="3600" b="1" i="1" dirty="0">
              <a:latin typeface="Calibri" panose="020F0502020204030204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7259471" y="1242812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alibri" panose="020F0502020204030204" pitchFamily="34" charset="0"/>
              </a:rPr>
              <a:t>А</a:t>
            </a:r>
            <a:endParaRPr lang="ru-RU" sz="3600" b="1" i="1" dirty="0">
              <a:latin typeface="Calibri" panose="020F0502020204030204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7759326" y="3246704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7761059" y="274264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763527" y="2235483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7774301" y="174686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alibri" panose="020F0502020204030204" pitchFamily="34" charset="0"/>
              </a:rPr>
              <a:t>Л</a:t>
            </a:r>
            <a:endParaRPr lang="ru-RU" sz="3600" b="1" i="1" dirty="0">
              <a:latin typeface="Calibri" panose="020F0502020204030204" pitchFamily="34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7767599" y="234700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alibri" panose="020F0502020204030204" pitchFamily="34" charset="0"/>
              </a:rPr>
              <a:t>С</a:t>
            </a:r>
            <a:endParaRPr lang="ru-RU" sz="3600" b="1" i="1" dirty="0">
              <a:latin typeface="Calibri" panose="020F050202020403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8267583" y="2235483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8276711" y="174686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alibri" panose="020F0502020204030204" pitchFamily="34" charset="0"/>
              </a:rPr>
              <a:t>Ь</a:t>
            </a:r>
            <a:endParaRPr lang="ru-RU" sz="3600" b="1" i="1" dirty="0">
              <a:latin typeface="Calibri" panose="020F0502020204030204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8267583" y="234700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alibri" panose="020F0502020204030204" pitchFamily="34" charset="0"/>
              </a:rPr>
              <a:t>С</a:t>
            </a:r>
            <a:endParaRPr lang="ru-RU" sz="3600" b="1" i="1" dirty="0">
              <a:latin typeface="Calibri" panose="020F050202020403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48891" y="3244794"/>
            <a:ext cx="504056" cy="5040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53916" y="2742648"/>
            <a:ext cx="504056" cy="5040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259655" y="2235483"/>
            <a:ext cx="504056" cy="5040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259655" y="1746868"/>
            <a:ext cx="504056" cy="5040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</a:rPr>
              <a:t>И</a:t>
            </a:r>
            <a:endParaRPr lang="ru-RU" sz="3600" b="1" i="1" dirty="0">
              <a:solidFill>
                <a:schemeClr val="accent3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258522" y="1242812"/>
            <a:ext cx="504056" cy="5040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</a:rPr>
              <a:t>Р</a:t>
            </a:r>
            <a:endParaRPr lang="ru-RU" sz="3600" b="1" i="1" dirty="0">
              <a:solidFill>
                <a:schemeClr val="accent3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59655" y="738756"/>
            <a:ext cx="504056" cy="5040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</a:rPr>
              <a:t>О</a:t>
            </a:r>
            <a:endParaRPr lang="ru-RU" sz="3600" b="1" i="1" dirty="0">
              <a:solidFill>
                <a:schemeClr val="accent3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258734" y="234700"/>
            <a:ext cx="504056" cy="5040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</a:rPr>
              <a:t>К</a:t>
            </a:r>
            <a:endParaRPr lang="ru-RU" sz="3600" b="1" i="1" dirty="0">
              <a:solidFill>
                <a:schemeClr val="accent3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79396" y="134134"/>
            <a:ext cx="4586400" cy="2761200"/>
          </a:xfrm>
          <a:prstGeom prst="roundRect">
            <a:avLst/>
          </a:prstGeom>
          <a:ln w="107950" cmpd="tri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Calibri" panose="020F0502020204030204" pitchFamily="34" charset="0"/>
              </a:rPr>
              <a:t>Вот возник он на пороге -</a:t>
            </a:r>
          </a:p>
          <a:p>
            <a:pPr algn="ctr"/>
            <a:r>
              <a:rPr lang="ru-RU" sz="2400" b="1" dirty="0">
                <a:latin typeface="Calibri" panose="020F0502020204030204" pitchFamily="34" charset="0"/>
              </a:rPr>
              <a:t>Самый главный на уроке!</a:t>
            </a:r>
          </a:p>
          <a:p>
            <a:pPr algn="ctr"/>
            <a:r>
              <a:rPr lang="ru-RU" sz="2400" b="1" dirty="0">
                <a:latin typeface="Calibri" panose="020F0502020204030204" pitchFamily="34" charset="0"/>
              </a:rPr>
              <a:t>Утешитель, укротитель -</a:t>
            </a:r>
          </a:p>
          <a:p>
            <a:pPr algn="ctr"/>
            <a:r>
              <a:rPr lang="ru-RU" sz="2400" b="1" dirty="0">
                <a:latin typeface="Calibri" panose="020F0502020204030204" pitchFamily="34" charset="0"/>
              </a:rPr>
              <a:t>Это школьный наш …</a:t>
            </a:r>
          </a:p>
        </p:txBody>
      </p:sp>
      <p:sp>
        <p:nvSpPr>
          <p:cNvPr id="11" name="Стрелка вправо 10">
            <a:hlinkClick r:id="" action="ppaction://hlinkshowjump?jump=nextslide"/>
          </p:cNvPr>
          <p:cNvSpPr/>
          <p:nvPr/>
        </p:nvSpPr>
        <p:spPr>
          <a:xfrm>
            <a:off x="7802848" y="6209928"/>
            <a:ext cx="1298181" cy="648072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Segoe Script" panose="020B0504020000000003" pitchFamily="34" charset="0"/>
              </a:rPr>
              <a:t>ДАЛЬШЕ</a:t>
            </a:r>
            <a:endParaRPr lang="ru-RU" sz="1400" b="1" dirty="0">
              <a:latin typeface="Segoe Script" panose="020B0504020000000003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1510" y="1785657"/>
            <a:ext cx="615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22869">
            <a:off x="437274" y="4021460"/>
            <a:ext cx="2044003" cy="24568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2568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:dissolve/>
      </p:transition>
    </mc:Choice>
    <mc:Fallback xmlns="">
      <p:transition spd="slow" advClick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6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1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6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1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6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1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6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1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1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6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1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1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"/>
                  </p:tgtEl>
                </p:cond>
              </p:nextCondLst>
            </p:seq>
          </p:childTnLst>
        </p:cTn>
      </p:par>
    </p:tnLst>
    <p:bldLst>
      <p:bldP spid="50" grpId="0" animBg="1"/>
      <p:bldP spid="83" grpId="0" animBg="1"/>
      <p:bldP spid="84" grpId="0" animBg="1"/>
      <p:bldP spid="85" grpId="0" animBg="1"/>
      <p:bldP spid="87" grpId="0" animBg="1"/>
      <p:bldP spid="88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5" grpId="0" animBg="1"/>
      <p:bldP spid="106" grpId="0" animBg="1"/>
      <p:bldP spid="107" grpId="0" animBg="1"/>
      <p:bldP spid="109" grpId="0" animBg="1"/>
      <p:bldP spid="110" grpId="0" animBg="1"/>
      <p:bldP spid="111" grpId="0" animBg="1"/>
      <p:bldP spid="112" grpId="0" animBg="1"/>
      <p:bldP spid="1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/>
          <p:cNvSpPr txBox="1"/>
          <p:nvPr/>
        </p:nvSpPr>
        <p:spPr>
          <a:xfrm>
            <a:off x="2857504" y="4325755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А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3353628" y="4340564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Б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3857684" y="4340564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В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4361740" y="4340564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Г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369852" y="4340564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kern="0" dirty="0">
                <a:solidFill>
                  <a:prstClr val="black"/>
                </a:solidFill>
                <a:latin typeface="Calibri"/>
              </a:rPr>
              <a:t>Е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5873908" y="4325754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Ё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865796" y="4340564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kern="0" dirty="0">
                <a:solidFill>
                  <a:prstClr val="black"/>
                </a:solidFill>
                <a:latin typeface="Calibri"/>
              </a:rPr>
              <a:t>Д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386076" y="4325752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И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882020" y="4325753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З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6377964" y="4325755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Ж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8394188" y="4344550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К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7890132" y="4344550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Й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8103274" y="494116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Х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7599218" y="4941164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Ф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095162" y="494116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У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6591106" y="494116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Т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6087050" y="4941165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С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5582994" y="494116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Р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5078938" y="494116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П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4574882" y="4941166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О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4067944" y="4941167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Н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3566770" y="494116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М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3065956" y="494116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Л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3303245" y="5517232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kern="0" dirty="0">
                <a:solidFill>
                  <a:prstClr val="black"/>
                </a:solidFill>
                <a:latin typeface="Calibri"/>
              </a:rPr>
              <a:t>Ц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7311186" y="551722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Ю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6807130" y="5517232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Э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6303074" y="5517229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Ь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5799018" y="5517230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Ы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5294962" y="5517232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Ъ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4790906" y="5517232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Щ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4286850" y="5517231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Ш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3779912" y="5517232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Ч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7815242" y="5517232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Я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757972" y="3244794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752947" y="274264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766834" y="2235483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О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6763711" y="174686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Т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759487" y="1242812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Т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6752947" y="738756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К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6768022" y="234700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alibri" panose="020F0502020204030204" pitchFamily="34" charset="0"/>
              </a:rPr>
              <a:t>Л</a:t>
            </a:r>
            <a:endParaRPr lang="ru-RU" sz="3600" b="1" i="1" dirty="0">
              <a:latin typeface="Calibri" panose="020F0502020204030204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749860" y="3244794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749860" y="274264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754466" y="174686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Ч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747303" y="1242812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А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749860" y="738756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Р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244761" y="3244794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245804" y="274264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245804" y="174686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У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5241036" y="1242812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П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5241036" y="738756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У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7273741" y="234731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alibri" panose="020F0502020204030204" pitchFamily="34" charset="0"/>
              </a:rPr>
              <a:t>А</a:t>
            </a:r>
            <a:endParaRPr lang="ru-RU" sz="3600" b="1" i="1" dirty="0">
              <a:latin typeface="Calibri" panose="020F050202020403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259471" y="3244794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7257003" y="274264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257003" y="2235483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С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7263543" y="174686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Е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7259471" y="1242812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А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7759326" y="3246704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7761059" y="274264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763527" y="2235483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К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7774301" y="174686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Л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7767599" y="234700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alibri" panose="020F0502020204030204" pitchFamily="34" charset="0"/>
              </a:rPr>
              <a:t>С</a:t>
            </a:r>
            <a:endParaRPr lang="ru-RU" sz="3600" b="1" i="1" dirty="0">
              <a:latin typeface="Calibri" panose="020F050202020403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8267583" y="2235483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А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8276711" y="174686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Ь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8267583" y="234700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alibri" panose="020F0502020204030204" pitchFamily="34" charset="0"/>
              </a:rPr>
              <a:t>С</a:t>
            </a:r>
            <a:endParaRPr lang="ru-RU" sz="3600" b="1" i="1" dirty="0">
              <a:latin typeface="Calibri" panose="020F050202020403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48891" y="3244794"/>
            <a:ext cx="504056" cy="5040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53916" y="2742648"/>
            <a:ext cx="504056" cy="5040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59655" y="2235483"/>
            <a:ext cx="504056" cy="5040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Д</a:t>
            </a:r>
            <a:endParaRPr lang="ru-RU" sz="3200" b="1" i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59655" y="1746868"/>
            <a:ext cx="504056" cy="5040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И</a:t>
            </a:r>
            <a:endParaRPr lang="ru-RU" sz="3200" b="1" i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258522" y="1242812"/>
            <a:ext cx="504056" cy="5040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Р</a:t>
            </a:r>
            <a:endParaRPr lang="ru-RU" sz="3200" b="1" i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59655" y="738756"/>
            <a:ext cx="504056" cy="5040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О</a:t>
            </a:r>
            <a:endParaRPr lang="ru-RU" sz="3200" b="1" i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258734" y="234700"/>
            <a:ext cx="504056" cy="5040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К</a:t>
            </a:r>
            <a:endParaRPr lang="ru-RU" sz="3600" b="1" i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45756" y="114866"/>
            <a:ext cx="4586400" cy="2761200"/>
          </a:xfrm>
          <a:prstGeom prst="roundRect">
            <a:avLst/>
          </a:prstGeom>
          <a:ln w="107950" cmpd="tri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Calibri" panose="020F0502020204030204" pitchFamily="34" charset="0"/>
              </a:rPr>
              <a:t>Видна в классе отовсюду,</a:t>
            </a:r>
          </a:p>
          <a:p>
            <a:pPr algn="ctr"/>
            <a:r>
              <a:rPr lang="ru-RU" sz="2400" b="1" dirty="0">
                <a:latin typeface="Calibri" panose="020F0502020204030204" pitchFamily="34" charset="0"/>
              </a:rPr>
              <a:t>Выйти к ней стремиться буду!</a:t>
            </a:r>
          </a:p>
          <a:p>
            <a:pPr algn="ctr"/>
            <a:r>
              <a:rPr lang="ru-RU" sz="2400" b="1" dirty="0">
                <a:latin typeface="Calibri" panose="020F0502020204030204" pitchFamily="34" charset="0"/>
              </a:rPr>
              <a:t>Она темна, она плоска -</a:t>
            </a:r>
          </a:p>
          <a:p>
            <a:pPr algn="ctr"/>
            <a:r>
              <a:rPr lang="ru-RU" sz="2400" b="1" dirty="0">
                <a:latin typeface="Calibri" panose="020F0502020204030204" pitchFamily="34" charset="0"/>
              </a:rPr>
              <a:t>На стене висит …</a:t>
            </a:r>
          </a:p>
        </p:txBody>
      </p:sp>
      <p:sp>
        <p:nvSpPr>
          <p:cNvPr id="11" name="Стрелка вправо 10">
            <a:hlinkClick r:id="" action="ppaction://hlinkshowjump?jump=nextslide"/>
          </p:cNvPr>
          <p:cNvSpPr/>
          <p:nvPr/>
        </p:nvSpPr>
        <p:spPr>
          <a:xfrm>
            <a:off x="7802848" y="6209928"/>
            <a:ext cx="1298181" cy="648072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Segoe Script" panose="020B0504020000000003" pitchFamily="34" charset="0"/>
              </a:rPr>
              <a:t>ДАЛЬШЕ</a:t>
            </a:r>
            <a:endParaRPr lang="ru-RU" sz="1400" b="1" dirty="0">
              <a:latin typeface="Segoe Script" panose="020B0504020000000003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3913" y="2292822"/>
            <a:ext cx="615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39720">
            <a:off x="371650" y="4538604"/>
            <a:ext cx="2578405" cy="194945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19473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6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1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6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1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6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1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6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1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1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6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1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1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6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</p:childTnLst>
        </p:cTn>
      </p:par>
    </p:tnLst>
    <p:bldLst>
      <p:bldP spid="83" grpId="0" animBg="1"/>
      <p:bldP spid="84" grpId="0" animBg="1"/>
      <p:bldP spid="85" grpId="0" animBg="1"/>
      <p:bldP spid="86" grpId="0" animBg="1"/>
      <p:bldP spid="87" grpId="0" animBg="1"/>
      <p:bldP spid="89" grpId="0" animBg="1"/>
      <p:bldP spid="90" grpId="0" animBg="1"/>
      <p:bldP spid="91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9" grpId="0" animBg="1"/>
      <p:bldP spid="100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/>
          <p:cNvSpPr txBox="1"/>
          <p:nvPr/>
        </p:nvSpPr>
        <p:spPr>
          <a:xfrm>
            <a:off x="2857504" y="4325755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А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3353628" y="4340564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Б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3857684" y="4340564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В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4361740" y="4340564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Г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369852" y="4340564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kern="0" dirty="0">
                <a:solidFill>
                  <a:prstClr val="black"/>
                </a:solidFill>
                <a:latin typeface="Calibri"/>
              </a:rPr>
              <a:t>Е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5873908" y="4325754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Ё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865796" y="4340564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kern="0" dirty="0">
                <a:solidFill>
                  <a:prstClr val="black"/>
                </a:solidFill>
                <a:latin typeface="Calibri"/>
              </a:rPr>
              <a:t>Д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386076" y="4325752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И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882020" y="4325753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З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6377964" y="4325755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Ж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8394188" y="4344550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К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7890132" y="4344550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Й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8103274" y="494116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Х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7599218" y="4941164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Ф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095162" y="494116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У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6591106" y="494116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Т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6087050" y="4941165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С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5582994" y="494116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Р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5078938" y="494116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П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4574882" y="4941166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О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4067944" y="4941167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Н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3566770" y="494116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М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3065956" y="494116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Л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3303245" y="5517232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kern="0" dirty="0">
                <a:solidFill>
                  <a:prstClr val="black"/>
                </a:solidFill>
                <a:latin typeface="Calibri"/>
              </a:rPr>
              <a:t>Ц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7311186" y="551722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Ю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6807130" y="5517232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Э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6303074" y="5517229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Ь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5799018" y="5517230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Ы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5294962" y="5517232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Ъ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4790906" y="5517232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Щ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4286850" y="5517231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Ш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3779912" y="5517232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Ч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7815242" y="5517232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Я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757972" y="3244794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752947" y="274264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Н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766834" y="2235483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О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6763711" y="174686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Т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759487" y="1242812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Т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6752947" y="738756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К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6768022" y="234700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alibri" panose="020F0502020204030204" pitchFamily="34" charset="0"/>
              </a:rPr>
              <a:t>Л</a:t>
            </a:r>
            <a:endParaRPr lang="ru-RU" sz="3600" b="1" i="1" dirty="0">
              <a:latin typeface="Calibri" panose="020F0502020204030204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749860" y="3244794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749860" y="274264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В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754466" y="174686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Ч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747303" y="1242812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А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749860" y="738756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Р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244761" y="3244794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245804" y="274264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З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245804" y="174686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У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5241036" y="1242812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П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5241036" y="738756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У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7273741" y="234731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alibri" panose="020F0502020204030204" pitchFamily="34" charset="0"/>
              </a:rPr>
              <a:t>А</a:t>
            </a:r>
            <a:endParaRPr lang="ru-RU" sz="3600" b="1" i="1" dirty="0">
              <a:latin typeface="Calibri" panose="020F050202020403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259471" y="3244794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7257003" y="274264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О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257003" y="2235483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С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7263543" y="174686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Е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7259471" y="1242812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А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7759326" y="3246704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7761059" y="274264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К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763527" y="2235483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К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7774301" y="174686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Л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7767599" y="234700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alibri" panose="020F0502020204030204" pitchFamily="34" charset="0"/>
              </a:rPr>
              <a:t>С</a:t>
            </a:r>
            <a:endParaRPr lang="ru-RU" sz="3600" b="1" i="1" dirty="0">
              <a:latin typeface="Calibri" panose="020F050202020403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8267583" y="2235483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А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8276711" y="174686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Ь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8267583" y="234700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alibri" panose="020F0502020204030204" pitchFamily="34" charset="0"/>
              </a:rPr>
              <a:t>С</a:t>
            </a:r>
            <a:endParaRPr lang="ru-RU" sz="3600" b="1" i="1" dirty="0">
              <a:latin typeface="Calibri" panose="020F050202020403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48891" y="3244794"/>
            <a:ext cx="504056" cy="5040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53916" y="2742648"/>
            <a:ext cx="504056" cy="5040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О</a:t>
            </a:r>
            <a:endParaRPr lang="ru-RU" sz="3200" b="1" i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59655" y="2235483"/>
            <a:ext cx="504056" cy="5040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Д</a:t>
            </a:r>
            <a:endParaRPr lang="ru-RU" sz="3200" b="1" i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59655" y="1746868"/>
            <a:ext cx="504056" cy="5040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И</a:t>
            </a:r>
            <a:endParaRPr lang="ru-RU" sz="3200" b="1" i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258522" y="1242812"/>
            <a:ext cx="504056" cy="5040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Р</a:t>
            </a:r>
            <a:endParaRPr lang="ru-RU" sz="3200" b="1" i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59655" y="738756"/>
            <a:ext cx="504056" cy="5040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О</a:t>
            </a:r>
            <a:endParaRPr lang="ru-RU" sz="3200" b="1" i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258734" y="234700"/>
            <a:ext cx="504056" cy="5040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К</a:t>
            </a:r>
            <a:endParaRPr lang="ru-RU" sz="3600" b="1" i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45756" y="114866"/>
            <a:ext cx="4586400" cy="2761200"/>
          </a:xfrm>
          <a:prstGeom prst="roundRect">
            <a:avLst/>
          </a:prstGeom>
          <a:ln w="107950" cmpd="tri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Calibri" panose="020F0502020204030204" pitchFamily="34" charset="0"/>
              </a:rPr>
              <a:t>Я очень сильно удивлен:</a:t>
            </a:r>
          </a:p>
          <a:p>
            <a:pPr algn="ctr"/>
            <a:r>
              <a:rPr lang="ru-RU" sz="2400" b="1" dirty="0">
                <a:latin typeface="Calibri" panose="020F0502020204030204" pitchFamily="34" charset="0"/>
              </a:rPr>
              <a:t>Громкий вдруг раздался звон!</a:t>
            </a:r>
          </a:p>
          <a:p>
            <a:pPr algn="ctr"/>
            <a:r>
              <a:rPr lang="ru-RU" sz="2400" b="1" dirty="0">
                <a:latin typeface="Calibri" panose="020F0502020204030204" pitchFamily="34" charset="0"/>
              </a:rPr>
              <a:t>Нет повода здесь для тревог -</a:t>
            </a:r>
          </a:p>
          <a:p>
            <a:pPr algn="ctr"/>
            <a:r>
              <a:rPr lang="ru-RU" sz="2400" b="1" dirty="0">
                <a:latin typeface="Calibri" panose="020F0502020204030204" pitchFamily="34" charset="0"/>
              </a:rPr>
              <a:t>То школьный прозвенел …</a:t>
            </a:r>
          </a:p>
        </p:txBody>
      </p:sp>
      <p:sp>
        <p:nvSpPr>
          <p:cNvPr id="11" name="Стрелка вправо 10">
            <a:hlinkClick r:id="" action="ppaction://hlinkshowjump?jump=nextslide"/>
          </p:cNvPr>
          <p:cNvSpPr/>
          <p:nvPr/>
        </p:nvSpPr>
        <p:spPr>
          <a:xfrm>
            <a:off x="7802848" y="6209928"/>
            <a:ext cx="1298181" cy="648072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Segoe Script" panose="020B0504020000000003" pitchFamily="34" charset="0"/>
              </a:rPr>
              <a:t>ДАЛЬШЕ</a:t>
            </a:r>
            <a:endParaRPr lang="ru-RU" sz="1400" b="1" dirty="0">
              <a:latin typeface="Segoe Script" panose="020B0504020000000003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4882" y="2876066"/>
            <a:ext cx="615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79551">
            <a:off x="402872" y="4366198"/>
            <a:ext cx="1972018" cy="21692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98626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1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1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1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6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1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6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1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1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6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1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1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1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6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1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161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2" fill="hold">
                      <p:stCondLst>
                        <p:cond delay="0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166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7" fill="hold">
                      <p:stCondLst>
                        <p:cond delay="0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</p:childTnLst>
        </p:cTn>
      </p:par>
    </p:tnLst>
    <p:bldLst>
      <p:bldP spid="50" grpId="0" animBg="1"/>
      <p:bldP spid="83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1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/>
          <p:cNvSpPr txBox="1"/>
          <p:nvPr/>
        </p:nvSpPr>
        <p:spPr>
          <a:xfrm>
            <a:off x="2857504" y="4325755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А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3353628" y="4340564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Б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3857684" y="4340564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В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4361740" y="4340564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Г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369852" y="4340564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kern="0" dirty="0">
                <a:solidFill>
                  <a:prstClr val="black"/>
                </a:solidFill>
                <a:latin typeface="Calibri"/>
              </a:rPr>
              <a:t>Е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5873908" y="4325754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Ё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865796" y="4340564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kern="0" dirty="0">
                <a:solidFill>
                  <a:prstClr val="black"/>
                </a:solidFill>
                <a:latin typeface="Calibri"/>
              </a:rPr>
              <a:t>Д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386076" y="4325752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И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882020" y="4325753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З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6377964" y="4325755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Ж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8394188" y="4344550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К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7890132" y="4344550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Й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8103274" y="494116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Х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7599218" y="4941164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Ф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095162" y="494116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У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6591106" y="494116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Т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6087050" y="4941165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С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5582994" y="494116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Р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5078938" y="494116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П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4574882" y="4941166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О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4067944" y="4941167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Н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3566770" y="494116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М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3065956" y="494116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Л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3303245" y="5517232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kern="0" dirty="0">
                <a:solidFill>
                  <a:prstClr val="black"/>
                </a:solidFill>
                <a:latin typeface="Calibri"/>
              </a:rPr>
              <a:t>Ц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7311186" y="5517228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Ю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6807130" y="5517232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Э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6303074" y="5517229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Ь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5799018" y="5517230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Ы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5294962" y="5517232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Ъ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4790906" y="5517232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Щ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4286850" y="5517231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Ш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3779912" y="5517232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Ч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7815242" y="5517232"/>
            <a:ext cx="357158" cy="461665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F79646">
                <a:lumMod val="75000"/>
              </a:srgb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Я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757972" y="3244794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Н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752947" y="274264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Н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766834" y="2235483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О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6763711" y="174686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Т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759487" y="1242812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Т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6752947" y="738756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К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6768022" y="234700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alibri" panose="020F0502020204030204" pitchFamily="34" charset="0"/>
              </a:rPr>
              <a:t>Л</a:t>
            </a:r>
            <a:endParaRPr lang="ru-RU" sz="3600" b="1" i="1" dirty="0">
              <a:latin typeface="Calibri" panose="020F0502020204030204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749860" y="3244794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У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749860" y="274264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В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754466" y="174686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Ч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747303" y="1242812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А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749860" y="738756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Р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244761" y="3244794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Ж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245804" y="274264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З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245804" y="174686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У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5241036" y="1242812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П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5241036" y="738756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У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7273741" y="234731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alibri" panose="020F0502020204030204" pitchFamily="34" charset="0"/>
              </a:rPr>
              <a:t>А</a:t>
            </a:r>
            <a:endParaRPr lang="ru-RU" sz="3600" b="1" i="1" dirty="0">
              <a:latin typeface="Calibri" panose="020F050202020403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259471" y="3244794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А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257003" y="274264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О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257003" y="2235483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С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7263543" y="174686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Е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7259471" y="1242812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А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7759326" y="3246704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Л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761059" y="274264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К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763527" y="2235483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К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7774301" y="174686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Л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7767599" y="234700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alibri" panose="020F0502020204030204" pitchFamily="34" charset="0"/>
              </a:rPr>
              <a:t>С</a:t>
            </a:r>
            <a:endParaRPr lang="ru-RU" sz="3600" b="1" i="1" dirty="0">
              <a:latin typeface="Calibri" panose="020F050202020403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8267583" y="2235483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А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8276711" y="1746868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Calibri" panose="020F0502020204030204" pitchFamily="34" charset="0"/>
              </a:rPr>
              <a:t>Ь</a:t>
            </a:r>
            <a:endParaRPr lang="ru-RU" sz="3200" b="1" i="1" dirty="0">
              <a:latin typeface="Calibri" panose="020F0502020204030204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8267583" y="234700"/>
            <a:ext cx="504056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alibri" panose="020F0502020204030204" pitchFamily="34" charset="0"/>
              </a:rPr>
              <a:t>С</a:t>
            </a:r>
            <a:endParaRPr lang="ru-RU" sz="3600" b="1" i="1" dirty="0">
              <a:latin typeface="Calibri" panose="020F050202020403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48891" y="3244794"/>
            <a:ext cx="504056" cy="5040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Р</a:t>
            </a:r>
            <a:endParaRPr lang="ru-RU" sz="3200" b="1" i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53916" y="2742648"/>
            <a:ext cx="504056" cy="5040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О</a:t>
            </a:r>
            <a:endParaRPr lang="ru-RU" sz="3200" b="1" i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59655" y="2235483"/>
            <a:ext cx="504056" cy="5040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Д</a:t>
            </a:r>
            <a:endParaRPr lang="ru-RU" sz="3200" b="1" i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59655" y="1746868"/>
            <a:ext cx="504056" cy="5040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И</a:t>
            </a:r>
            <a:endParaRPr lang="ru-RU" sz="3200" b="1" i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258522" y="1242812"/>
            <a:ext cx="504056" cy="5040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Р</a:t>
            </a:r>
            <a:endParaRPr lang="ru-RU" sz="3200" b="1" i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59655" y="738756"/>
            <a:ext cx="504056" cy="5040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О</a:t>
            </a:r>
            <a:endParaRPr lang="ru-RU" sz="3200" b="1" i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258734" y="234700"/>
            <a:ext cx="504056" cy="5040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К</a:t>
            </a:r>
            <a:endParaRPr lang="ru-RU" sz="3600" b="1" i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45756" y="114866"/>
            <a:ext cx="4586400" cy="2761200"/>
          </a:xfrm>
          <a:prstGeom prst="roundRect">
            <a:avLst/>
          </a:prstGeom>
          <a:ln w="107950" cmpd="tri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Calibri" panose="020F0502020204030204" pitchFamily="34" charset="0"/>
              </a:rPr>
              <a:t>Вот ответил на вопросы</a:t>
            </a:r>
          </a:p>
          <a:p>
            <a:pPr algn="ctr"/>
            <a:r>
              <a:rPr lang="ru-RU" sz="2400" b="1" dirty="0">
                <a:latin typeface="Calibri" panose="020F0502020204030204" pitchFamily="34" charset="0"/>
              </a:rPr>
              <a:t>Рыжий ученик курносый.</a:t>
            </a:r>
          </a:p>
          <a:p>
            <a:pPr algn="ctr"/>
            <a:r>
              <a:rPr lang="ru-RU" sz="2400" b="1" dirty="0">
                <a:latin typeface="Calibri" panose="020F0502020204030204" pitchFamily="34" charset="0"/>
              </a:rPr>
              <a:t>Учитель “Молодец” сказал,</a:t>
            </a:r>
          </a:p>
          <a:p>
            <a:pPr algn="ctr"/>
            <a:r>
              <a:rPr lang="ru-RU" sz="2400" b="1" dirty="0">
                <a:latin typeface="Calibri" panose="020F0502020204030204" pitchFamily="34" charset="0"/>
              </a:rPr>
              <a:t>Но что поставит он в … ?</a:t>
            </a:r>
          </a:p>
        </p:txBody>
      </p:sp>
      <p:sp>
        <p:nvSpPr>
          <p:cNvPr id="11" name="Стрелка вправо 10">
            <a:hlinkClick r:id="" action="ppaction://hlinkshowjump?jump=nextslide"/>
          </p:cNvPr>
          <p:cNvSpPr/>
          <p:nvPr/>
        </p:nvSpPr>
        <p:spPr>
          <a:xfrm>
            <a:off x="7802848" y="6209928"/>
            <a:ext cx="1298181" cy="648072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b="1" dirty="0">
              <a:latin typeface="Segoe Script" panose="020B0504020000000003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91813">
            <a:off x="262277" y="4512665"/>
            <a:ext cx="2381721" cy="17803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5402" y="3293560"/>
            <a:ext cx="622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2553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1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6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1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6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1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6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1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1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6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1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1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6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</p:childTnLst>
        </p:cTn>
      </p:par>
    </p:tnLst>
    <p:bldLst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2" grpId="0" animBg="1"/>
      <p:bldP spid="93" grpId="0" animBg="1"/>
      <p:bldP spid="94" grpId="0" animBg="1"/>
      <p:bldP spid="95" grpId="0" animBg="1"/>
      <p:bldP spid="97" grpId="0" animBg="1"/>
      <p:bldP spid="98" grpId="0" animBg="1"/>
      <p:bldP spid="100" grpId="0" animBg="1"/>
      <p:bldP spid="101" grpId="0" animBg="1"/>
      <p:bldP spid="103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726324">
            <a:off x="580361" y="2644170"/>
            <a:ext cx="798327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МОЛОДЦЫ!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Управляющая кнопка: в конец 3">
            <a:hlinkClick r:id="" action="ppaction://hlinkshowjump?jump=endshow" highlightClick="1"/>
          </p:cNvPr>
          <p:cNvSpPr/>
          <p:nvPr/>
        </p:nvSpPr>
        <p:spPr>
          <a:xfrm>
            <a:off x="8445925" y="6236259"/>
            <a:ext cx="576064" cy="504056"/>
          </a:xfrm>
          <a:prstGeom prst="actionButtonEn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85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2" name="applause.wav"/>
          </p:stSnd>
        </p:sndAc>
      </p:transition>
    </mc:Choice>
    <mc:Fallback xmlns="">
      <p:transition spd="slow" advClick="0">
        <p:sndAc>
          <p:stSnd>
            <p:snd r:embed="rId4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166</TotalTime>
  <Words>591</Words>
  <Application>Microsoft Office PowerPoint</Application>
  <PresentationFormat>Экран (4:3)</PresentationFormat>
  <Paragraphs>428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Исполнительная</vt:lpstr>
      <vt:lpstr>Интерактивный кроссворд «Школьная пора» С КЛАВИАТУРОЙ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Интерактивный кроссворд «Школьный»</dc:title>
  <dc:creator>Maks</dc:creator>
  <cp:lastModifiedBy>Maks</cp:lastModifiedBy>
  <cp:revision>20</cp:revision>
  <dcterms:created xsi:type="dcterms:W3CDTF">2015-01-05T19:46:43Z</dcterms:created>
  <dcterms:modified xsi:type="dcterms:W3CDTF">2015-01-05T23:31:35Z</dcterms:modified>
</cp:coreProperties>
</file>